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7" r:id="rId5"/>
    <p:sldId id="307" r:id="rId6"/>
    <p:sldId id="320" r:id="rId7"/>
    <p:sldId id="308" r:id="rId8"/>
    <p:sldId id="318" r:id="rId9"/>
    <p:sldId id="319" r:id="rId10"/>
    <p:sldId id="321" r:id="rId11"/>
    <p:sldId id="322" r:id="rId12"/>
    <p:sldId id="323" r:id="rId13"/>
    <p:sldId id="325" r:id="rId14"/>
    <p:sldId id="324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405" autoAdjust="0"/>
  </p:normalViewPr>
  <p:slideViewPr>
    <p:cSldViewPr snapToGrid="0">
      <p:cViewPr>
        <p:scale>
          <a:sx n="66" d="100"/>
          <a:sy n="66" d="100"/>
        </p:scale>
        <p:origin x="1282" y="61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Momina &amp; Friends </a:t>
            </a:r>
            <a:br>
              <a:rPr lang="en-US" dirty="0"/>
            </a:br>
            <a:r>
              <a:rPr lang="en-US" dirty="0"/>
              <a:t>COS 214 </a:t>
            </a:r>
            <a:br>
              <a:rPr lang="en-US" dirty="0"/>
            </a:br>
            <a:r>
              <a:rPr lang="en-US" dirty="0"/>
              <a:t>Final Project 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47F6AF-077B-1A46-74F7-7F6D10AA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Mediator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9D4F67-A61D-B08F-41E3-E1A010A4A2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5A54B1-CCAE-CD94-7641-A92813BAD3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97800" y="2656331"/>
            <a:ext cx="6949440" cy="2606039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48F2045-C0A2-1333-C687-8BD1CD94A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D88D33-D193-565A-2663-DD972448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8E64C0-4BE6-9AB5-B97C-C7FF4F7E2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708EF9-6C9D-FDDA-60A5-35E1A50F5D3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9249" r="12940" b="-2"/>
          <a:stretch>
            <a:fillRect/>
          </a:stretch>
        </p:blipFill>
        <p:spPr>
          <a:xfrm>
            <a:off x="4097800" y="2039111"/>
            <a:ext cx="6949440" cy="3840480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F234796-6D2E-26A9-0F48-0D973F759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/>
          <a:lstStyle/>
          <a:p>
            <a:r>
              <a:rPr lang="en-US" dirty="0"/>
              <a:t> </a:t>
            </a:r>
          </a:p>
          <a:p>
            <a:r>
              <a:rPr lang="en-US" dirty="0" err="1"/>
              <a:t>Shavir</a:t>
            </a:r>
            <a:endParaRPr lang="en-US" dirty="0"/>
          </a:p>
          <a:p>
            <a:r>
              <a:rPr lang="en-US" dirty="0"/>
              <a:t>Diya</a:t>
            </a:r>
          </a:p>
          <a:p>
            <a:r>
              <a:rPr lang="en-US" dirty="0"/>
              <a:t>Mahadio </a:t>
            </a:r>
          </a:p>
          <a:p>
            <a:r>
              <a:rPr lang="en-US" dirty="0"/>
              <a:t>Ayush</a:t>
            </a:r>
          </a:p>
          <a:p>
            <a:r>
              <a:rPr lang="en-US" dirty="0"/>
              <a:t>Chinmayi</a:t>
            </a:r>
          </a:p>
          <a:p>
            <a:r>
              <a:rPr lang="en-US" dirty="0" err="1"/>
              <a:t>Jaitin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1E9BE-CA0E-068C-4076-785902F31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CBD5D63-524B-27A8-BB64-EDAA03E5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WHAT ARE WE: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F57743-59EA-4B37-B26F-E34C981E87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4840450" cy="3774460"/>
          </a:xfrm>
        </p:spPr>
        <p:txBody>
          <a:bodyPr>
            <a:normAutofit/>
          </a:bodyPr>
          <a:lstStyle/>
          <a:p>
            <a:r>
              <a:rPr lang="en-US" sz="1500" dirty="0"/>
              <a:t>Our project focuses on designing and implementing a </a:t>
            </a:r>
            <a:r>
              <a:rPr lang="en-US" sz="1500" b="1" dirty="0"/>
              <a:t>Greenhouse Nursery Simulator</a:t>
            </a:r>
            <a:r>
              <a:rPr lang="en-US" sz="1500" dirty="0"/>
              <a:t> — a virtual representation of a plant nursery that captures the beauty, complexity, and structure of real-world nursery operations. Inspired by the renewal and growth of spring in South Africa, the system models the interaction between </a:t>
            </a:r>
            <a:r>
              <a:rPr lang="en-US" sz="1500" b="1" dirty="0"/>
              <a:t>plants, customers, and staff</a:t>
            </a:r>
            <a:r>
              <a:rPr lang="en-US" sz="1500" dirty="0"/>
              <a:t> within a dynamic and evolving environment.</a:t>
            </a:r>
          </a:p>
          <a:p>
            <a:r>
              <a:rPr lang="en-US" sz="1600" dirty="0"/>
              <a:t>The aim of this project is to use </a:t>
            </a:r>
            <a:r>
              <a:rPr lang="en-US" sz="1600" b="1" dirty="0"/>
              <a:t>object-oriented programming (OOP)</a:t>
            </a:r>
            <a:r>
              <a:rPr lang="en-US" sz="1600" dirty="0"/>
              <a:t> and </a:t>
            </a:r>
            <a:r>
              <a:rPr lang="en-US" sz="1600" b="1" dirty="0"/>
              <a:t>software design patterns</a:t>
            </a:r>
            <a:r>
              <a:rPr lang="en-US" sz="1600" dirty="0"/>
              <a:t> in C++ to create a flexible, maintainable, and scalable system. The simulator demonstrates how design patterns can simplify complex problems, such as managing different plant types, handling unique care requirements, coordinating staff duties, and facilitating customer interactions.</a:t>
            </a:r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6" name="Picture Placeholder 5" descr="Row of small potted cacti plants">
            <a:extLst>
              <a:ext uri="{FF2B5EF4-FFF2-40B4-BE49-F238E27FC236}">
                <a16:creationId xmlns:a16="http://schemas.microsoft.com/office/drawing/2014/main" id="{64771AFC-4EAA-A450-2DA2-4EAE127E5C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30980" y="1828800"/>
            <a:ext cx="5753528" cy="3840480"/>
          </a:xfr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3DE37F7-C70C-AE4B-B718-BDF1CAEA7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790059" cy="3540154"/>
          </a:xfrm>
        </p:spPr>
        <p:txBody>
          <a:bodyPr/>
          <a:lstStyle/>
          <a:p>
            <a:r>
              <a:rPr lang="en-US" dirty="0"/>
              <a:t>Functional requirements :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DC48D0-3BE0-5C56-AEBA-BE1CE7A4F11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EF57-27D9-9D92-AD47-9CAABA5D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ZA" sz="3000"/>
              <a:t>DECORATOR :</a:t>
            </a:r>
            <a:br>
              <a:rPr lang="en-ZA" sz="3000"/>
            </a:br>
            <a:endParaRPr lang="en-ZA" sz="30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F7CAE-9C53-5FD1-8BCD-604C42476D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r>
              <a:rPr lang="en-US" b="1" dirty="0"/>
              <a:t>Participants :</a:t>
            </a:r>
          </a:p>
          <a:p>
            <a:r>
              <a:rPr lang="en-US" dirty="0"/>
              <a:t>Decorator : </a:t>
            </a:r>
            <a:r>
              <a:rPr lang="en-US" dirty="0" err="1"/>
              <a:t>PlantDecorator</a:t>
            </a:r>
            <a:r>
              <a:rPr lang="en-US" dirty="0"/>
              <a:t> </a:t>
            </a:r>
            <a:r>
              <a:rPr lang="en-US" dirty="0" err="1"/>
              <a:t>ConcreteDecorator</a:t>
            </a:r>
            <a:r>
              <a:rPr lang="en-US" dirty="0"/>
              <a:t> : </a:t>
            </a:r>
            <a:r>
              <a:rPr lang="en-US" dirty="0" err="1"/>
              <a:t>PotDecorator</a:t>
            </a:r>
            <a:r>
              <a:rPr lang="en-US" dirty="0"/>
              <a:t> &amp; </a:t>
            </a:r>
            <a:r>
              <a:rPr lang="en-US" dirty="0" err="1"/>
              <a:t>FertilizerDecorator</a:t>
            </a:r>
            <a:r>
              <a:rPr lang="en-US" dirty="0"/>
              <a:t> Component: Plant </a:t>
            </a:r>
          </a:p>
          <a:p>
            <a:r>
              <a:rPr lang="en-US" b="1" dirty="0"/>
              <a:t>Functionality:</a:t>
            </a:r>
          </a:p>
          <a:p>
            <a:r>
              <a:rPr lang="en-US" dirty="0"/>
              <a:t>Attaches additional responsibilities to our plant object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5BDD2D-224E-B00C-079B-E2576099C9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2" b="15631"/>
          <a:stretch>
            <a:fillRect/>
          </a:stretch>
        </p:blipFill>
        <p:spPr>
          <a:xfrm>
            <a:off x="4986531" y="1277111"/>
            <a:ext cx="6949440" cy="3840480"/>
          </a:xfr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30CEEC5-EC69-1F7E-1D3B-14DC72891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4E6A-C237-BE4F-1360-9ED16E4C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1143000"/>
            <a:ext cx="10360152" cy="457200"/>
          </a:xfrm>
        </p:spPr>
        <p:txBody>
          <a:bodyPr anchor="b">
            <a:normAutofit fontScale="90000"/>
          </a:bodyPr>
          <a:lstStyle/>
          <a:p>
            <a:r>
              <a:rPr lang="en-ZA" sz="2700" dirty="0"/>
              <a:t>Abstract Factory</a:t>
            </a:r>
            <a:r>
              <a:rPr lang="en-ZA" sz="2000" dirty="0"/>
              <a:t>:</a:t>
            </a:r>
            <a:br>
              <a:rPr lang="en-ZA" sz="2000" dirty="0"/>
            </a:br>
            <a:br>
              <a:rPr lang="en-ZA" sz="2000" dirty="0"/>
            </a:br>
            <a:endParaRPr lang="en-ZA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B8AD58-4A5F-2E42-8D34-31382F81BB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371600"/>
            <a:ext cx="5065776" cy="450799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Participants</a:t>
            </a:r>
            <a:r>
              <a:rPr lang="en-US" dirty="0"/>
              <a:t>:</a:t>
            </a:r>
          </a:p>
          <a:p>
            <a:r>
              <a:rPr lang="en-US" sz="1400" dirty="0"/>
              <a:t>Abstract Factory: </a:t>
            </a:r>
            <a:r>
              <a:rPr lang="en-US" sz="1400" dirty="0" err="1"/>
              <a:t>GreenHouse</a:t>
            </a:r>
            <a:br>
              <a:rPr lang="en-US" sz="1400" dirty="0"/>
            </a:br>
            <a:r>
              <a:rPr lang="en-US" sz="1400" dirty="0"/>
              <a:t>Concrete Factory: </a:t>
            </a:r>
            <a:r>
              <a:rPr lang="en-US" sz="1400" dirty="0" err="1"/>
              <a:t>TropicalPlant</a:t>
            </a:r>
            <a:r>
              <a:rPr lang="en-US" sz="1400" dirty="0"/>
              <a:t>, </a:t>
            </a:r>
            <a:r>
              <a:rPr lang="en-US" sz="1400" dirty="0" err="1"/>
              <a:t>CarnivorousPlant</a:t>
            </a:r>
            <a:r>
              <a:rPr lang="en-US" sz="1400" dirty="0"/>
              <a:t>, </a:t>
            </a:r>
            <a:r>
              <a:rPr lang="en-US" sz="1400" dirty="0" err="1"/>
              <a:t>SucculentPlant</a:t>
            </a:r>
            <a:r>
              <a:rPr lang="en-US" sz="1400" dirty="0"/>
              <a:t>, </a:t>
            </a:r>
            <a:r>
              <a:rPr lang="en-US" sz="1400" dirty="0" err="1"/>
              <a:t>TemperatePlant</a:t>
            </a:r>
            <a:br>
              <a:rPr lang="en-US" sz="1400" dirty="0"/>
            </a:br>
            <a:r>
              <a:rPr lang="en-US" sz="1400" dirty="0"/>
              <a:t>Abstract Product: Plant(</a:t>
            </a:r>
            <a:r>
              <a:rPr lang="en-US" sz="1400" dirty="0" err="1"/>
              <a:t>SmallPlant</a:t>
            </a:r>
            <a:r>
              <a:rPr lang="en-US" sz="1400" dirty="0"/>
              <a:t>, </a:t>
            </a:r>
            <a:r>
              <a:rPr lang="en-US" sz="1400" dirty="0" err="1"/>
              <a:t>MediumPlant</a:t>
            </a:r>
            <a:r>
              <a:rPr lang="en-US" sz="1400" dirty="0"/>
              <a:t>, </a:t>
            </a:r>
            <a:r>
              <a:rPr lang="en-US" sz="1400" dirty="0" err="1"/>
              <a:t>LargePlant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 err="1"/>
              <a:t>ConcreteProducts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Small: </a:t>
            </a:r>
            <a:r>
              <a:rPr lang="en-US" sz="1400" dirty="0" err="1"/>
              <a:t>Daisy,Sundew,HenAndChick,Nerve</a:t>
            </a:r>
            <a:br>
              <a:rPr lang="en-US" sz="1400" dirty="0"/>
            </a:br>
            <a:r>
              <a:rPr lang="en-US" sz="1400" dirty="0" err="1"/>
              <a:t>Medium:Lilac,Pitcher,AloeVera,BirdOfParadise</a:t>
            </a:r>
            <a:br>
              <a:rPr lang="en-US" sz="1400" dirty="0"/>
            </a:br>
            <a:r>
              <a:rPr lang="en-US" sz="1400" dirty="0" err="1"/>
              <a:t>Large:WhiteOak,Nepenthes,Condalabra,RubberClient:Inventory</a:t>
            </a:r>
            <a:endParaRPr lang="en-US" sz="1400" dirty="0"/>
          </a:p>
          <a:p>
            <a:r>
              <a:rPr lang="en-US" b="1" dirty="0"/>
              <a:t>Functionality:</a:t>
            </a:r>
          </a:p>
          <a:p>
            <a:r>
              <a:rPr lang="en-US" sz="1600" dirty="0"/>
              <a:t>&gt;Acts as an interface for all objects that depend on the </a:t>
            </a:r>
            <a:r>
              <a:rPr lang="en-US" sz="1600" dirty="0" err="1"/>
              <a:t>GreenHouse</a:t>
            </a:r>
            <a:r>
              <a:rPr lang="en-US" sz="1600" dirty="0"/>
              <a:t> system</a:t>
            </a:r>
            <a:br>
              <a:rPr lang="en-US" sz="1600" dirty="0"/>
            </a:br>
            <a:r>
              <a:rPr lang="en-US" sz="1600" dirty="0"/>
              <a:t>&gt;Provides a common structure for plant-related classes </a:t>
            </a:r>
            <a:br>
              <a:rPr lang="en-US" sz="1600" dirty="0"/>
            </a:br>
            <a:r>
              <a:rPr lang="en-US" sz="1600" dirty="0"/>
              <a:t>&gt;Allows different types of plants to be created as subclasses, ensuring organized and scalable code </a:t>
            </a:r>
          </a:p>
        </p:txBody>
      </p:sp>
      <p:pic>
        <p:nvPicPr>
          <p:cNvPr id="5" name="Picture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20216FDD-5079-9A66-7A0C-7BA5365584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42560" y="2273655"/>
            <a:ext cx="6949440" cy="2310689"/>
          </a:xfr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1B7E0A1-FC1D-C60D-DC06-7CC761F97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D277EB-2C91-30C1-39FC-249CB134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Command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026983-B99F-561B-A8F5-87067119FB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r>
              <a:rPr lang="en-US" dirty="0"/>
              <a:t>Participants:</a:t>
            </a:r>
          </a:p>
          <a:p>
            <a:endParaRPr lang="en-US" dirty="0"/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A23C7D7-14D0-0167-8B2F-BA3A9E9885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8538" r="12749" b="1"/>
          <a:stretch>
            <a:fillRect/>
          </a:stretch>
        </p:blipFill>
        <p:spPr>
          <a:xfrm>
            <a:off x="4097800" y="2039111"/>
            <a:ext cx="6949440" cy="3840480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156A62-793A-CF70-3BE5-ABA64A8EB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6B011E3-BDCF-8120-CF9B-261CD0AB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Observer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4B665E-0ADE-7CC2-8C98-DE728AA42A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7EAF9-EA1A-7134-16C9-E06D6858EB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2" b="1318"/>
          <a:stretch>
            <a:fillRect/>
          </a:stretch>
        </p:blipFill>
        <p:spPr>
          <a:xfrm>
            <a:off x="4097800" y="2039111"/>
            <a:ext cx="6949440" cy="3840480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AF12359-2594-0847-F7EC-CD14E4DD0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3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DC6253-8B89-46E6-6CF0-D27DF6C6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State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F13A76-8B8A-5741-7B41-FE8D0C1D3C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Placeholder 4" descr="A yellow and black text&#10;&#10;AI-generated content may be incorrect.">
            <a:extLst>
              <a:ext uri="{FF2B5EF4-FFF2-40B4-BE49-F238E27FC236}">
                <a16:creationId xmlns:a16="http://schemas.microsoft.com/office/drawing/2014/main" id="{7A849DEE-E432-B312-1888-86794A14A0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97800" y="3212287"/>
            <a:ext cx="6949440" cy="1494128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07F77B0-21D6-43F5-FE40-B5BC0D9D5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6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{B26B1BAD-3AF2-4090-BBB2-B6CD62041FDE}tf11964407_win32</Template>
  <TotalTime>59</TotalTime>
  <Words>309</Words>
  <Application>Microsoft Office PowerPoint</Application>
  <PresentationFormat>Widescreen</PresentationFormat>
  <Paragraphs>43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Gill Sans Nova Light</vt:lpstr>
      <vt:lpstr>Sagona Book</vt:lpstr>
      <vt:lpstr>Custom</vt:lpstr>
      <vt:lpstr>Momina &amp; Friends  COS 214  Final Project </vt:lpstr>
      <vt:lpstr>agenda</vt:lpstr>
      <vt:lpstr>WHAT ARE WE:</vt:lpstr>
      <vt:lpstr>Functional requirements : </vt:lpstr>
      <vt:lpstr>DECORATOR : </vt:lpstr>
      <vt:lpstr>Abstract Factory:  </vt:lpstr>
      <vt:lpstr>Command </vt:lpstr>
      <vt:lpstr>Observer </vt:lpstr>
      <vt:lpstr>State </vt:lpstr>
      <vt:lpstr>Mediator </vt:lpstr>
      <vt:lpstr>State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Miss. M Tlaka</dc:creator>
  <cp:lastModifiedBy>Miss. M Tlaka</cp:lastModifiedBy>
  <cp:revision>1</cp:revision>
  <dcterms:created xsi:type="dcterms:W3CDTF">2025-10-28T09:59:49Z</dcterms:created>
  <dcterms:modified xsi:type="dcterms:W3CDTF">2025-10-28T10:59:34Z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